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Lato"/>
      <p:regular r:id="rId13"/>
      <p:bold r:id="rId14"/>
      <p:italic r:id="rId15"/>
      <p:boldItalic r:id="rId16"/>
    </p:embeddedFont>
    <p:embeddedFont>
      <p:font typeface="Lato Light"/>
      <p:regular r:id="rId17"/>
      <p:bold r:id="rId18"/>
      <p:italic r:id="rId19"/>
      <p:boldItalic r:id="rId20"/>
    </p:embeddedFont>
    <p:embeddedFont>
      <p:font typeface="Lato Black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ibTJCSMg1FhRao4w2HDJM/ENnz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Light-boldItalic.fntdata"/><Relationship Id="rId11" Type="http://schemas.openxmlformats.org/officeDocument/2006/relationships/slide" Target="slides/slide5.xml"/><Relationship Id="rId22" Type="http://schemas.openxmlformats.org/officeDocument/2006/relationships/font" Target="fonts/LatoBlack-boldItalic.fntdata"/><Relationship Id="rId10" Type="http://schemas.openxmlformats.org/officeDocument/2006/relationships/slide" Target="slides/slide4.xml"/><Relationship Id="rId21" Type="http://schemas.openxmlformats.org/officeDocument/2006/relationships/font" Target="fonts/LatoBlack-bold.fntdata"/><Relationship Id="rId13" Type="http://schemas.openxmlformats.org/officeDocument/2006/relationships/font" Target="fonts/Lato-regular.fntdata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7" Type="http://schemas.openxmlformats.org/officeDocument/2006/relationships/font" Target="fonts/LatoLight-regular.fntdata"/><Relationship Id="rId16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LatoLigh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Lato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Spiegare cosa e’ una “storia” e perche’ e’ efficace nella comunicazione. Riprendere i legami con le neuroscienze.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Fornire una descrizione razionale/analitica di una storia: la scelta dei colori, del linguaggio, il flusso di informazioni, ….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/>
              <a:t>Fornire esempi e analisi di vari casi di visualizzazioni e storie famose.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65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Sono soprattutto le emozioni dell’uomo a trovare nello storytelling il mezzo più efficace di espressione. La componente emotiva ne costituisce il cuore.</a:t>
            </a:r>
            <a:endParaRPr i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55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Infatti  il cervello umano comprende con più facilità delle storie narrate che i processi logico-matematici. È più facile che resti in mente una storia, di qualsiasi genere, che una formula o un dato privo di un contesto narrativo.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 sz="900">
                <a:solidFill>
                  <a:srgbClr val="494949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https://fpsmedia.it/storytelling/?cli_action=1669218275.151</a:t>
            </a:r>
            <a:endParaRPr sz="900">
              <a:solidFill>
                <a:srgbClr val="494949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commerciali:per persuadere, vendere, differenziare chi narra la storia dalla concorrenza mettendo in evidenza elementi personali e originali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politici, per trovare nuovi sostenitori ed elettori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di marketing, per catturare l’attenzione del pubblico, stimolare un bisogno, creare una relazione basata sulla fiducia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pubblicitari, per promuovere la marca, aumentare la visibilità del brand o dell’azienda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AutoNum type="arabicPeriod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di personal branding (brand storytelling) per promuovere le proprie competenze, esperienze e abilità professionali.</a:t>
            </a:r>
            <a:endParaRPr sz="900">
              <a:solidFill>
                <a:srgbClr val="494949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"/>
          <p:cNvSpPr/>
          <p:nvPr/>
        </p:nvSpPr>
        <p:spPr>
          <a:xfrm>
            <a:off x="-93875" y="-85200"/>
            <a:ext cx="9237900" cy="5228700"/>
          </a:xfrm>
          <a:prstGeom prst="rect">
            <a:avLst/>
          </a:prstGeom>
          <a:solidFill>
            <a:srgbClr val="33415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-46925" y="286000"/>
            <a:ext cx="9144000" cy="105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it" sz="5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Visualization</a:t>
            </a:r>
            <a:endParaRPr b="1" i="0" sz="5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25" y="1184725"/>
            <a:ext cx="91440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52625" y="4434200"/>
            <a:ext cx="1638725" cy="26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"/>
          <p:cNvSpPr txBox="1"/>
          <p:nvPr/>
        </p:nvSpPr>
        <p:spPr>
          <a:xfrm>
            <a:off x="-46925" y="2374675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lnSpcReduction="2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it" sz="2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Cosa è una storia e</a:t>
            </a:r>
            <a:r>
              <a:rPr b="1" lang="it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0" lang="it" sz="2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cosa serve</a:t>
            </a:r>
            <a:endParaRPr b="1" i="0" sz="2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"/>
          <p:cNvSpPr txBox="1"/>
          <p:nvPr/>
        </p:nvSpPr>
        <p:spPr>
          <a:xfrm>
            <a:off x="-93875" y="3824900"/>
            <a:ext cx="92379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40"/>
              <a:buFont typeface="Arial"/>
              <a:buNone/>
            </a:pPr>
            <a:r>
              <a:rPr b="0" i="0" lang="it" sz="114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presentato da</a:t>
            </a:r>
            <a:endParaRPr b="0" i="0" sz="114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0"/>
              <a:buFont typeface="Arial"/>
              <a:buNone/>
            </a:pPr>
            <a:r>
              <a:rPr b="0" i="0" lang="it" sz="164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Cristina D’Onorio De Meo</a:t>
            </a:r>
            <a:endParaRPr b="0" i="0" sz="164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"/>
          <p:cNvSpPr txBox="1"/>
          <p:nvPr/>
        </p:nvSpPr>
        <p:spPr>
          <a:xfrm>
            <a:off x="-46937" y="1892288"/>
            <a:ext cx="9144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it" sz="2400" u="none" cap="none" strike="noStrik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Storytelling</a:t>
            </a:r>
            <a:endParaRPr b="0" i="0" sz="2400" u="none" cap="none" strike="noStrik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>
            <p:ph type="title"/>
          </p:nvPr>
        </p:nvSpPr>
        <p:spPr>
          <a:xfrm>
            <a:off x="311700" y="25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420">
                <a:solidFill>
                  <a:srgbClr val="45818E"/>
                </a:solidFill>
                <a:latin typeface="Lato Black"/>
                <a:ea typeface="Lato Black"/>
                <a:cs typeface="Lato Black"/>
                <a:sym typeface="Lato Black"/>
              </a:rPr>
              <a:t>Cos'è lo storytelling?</a:t>
            </a:r>
            <a:endParaRPr sz="2420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2"/>
          <p:cNvSpPr txBox="1"/>
          <p:nvPr>
            <p:ph type="title"/>
          </p:nvPr>
        </p:nvSpPr>
        <p:spPr>
          <a:xfrm>
            <a:off x="439825" y="832550"/>
            <a:ext cx="69018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Per capire 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lo storytelling, cos’è e come si fa partiamo dalla sua origine. Il termine storytelling – che in italiano si potrebbe tradurre con </a:t>
            </a:r>
            <a:r>
              <a:rPr i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affabulazione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– si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gnifica l’</a:t>
            </a:r>
            <a:r>
              <a:rPr b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atto del narrare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 </a:t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È una disciplina che usa i principi della retorica e della narratologia per inquadrare gli eventi della realtà e spiegarli secondo una logica di senso comune. L’atto del narrare, nello storytelling, si ritrova nell’esperienza umana e si può rappresentare in varie forme che connettono pensiero e cultura. </a:t>
            </a:r>
            <a:endParaRPr i="1"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-14625" y="4748600"/>
            <a:ext cx="9158700" cy="394800"/>
          </a:xfrm>
          <a:prstGeom prst="rect">
            <a:avLst/>
          </a:prstGeom>
          <a:solidFill>
            <a:srgbClr val="3341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0" y="4830849"/>
            <a:ext cx="1410350" cy="2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"/>
          <p:cNvSpPr txBox="1"/>
          <p:nvPr/>
        </p:nvSpPr>
        <p:spPr>
          <a:xfrm>
            <a:off x="4458925" y="4748600"/>
            <a:ext cx="4685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Cosa è una storia e a cosa serve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6741425" y="3188975"/>
            <a:ext cx="2402700" cy="15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"/>
          <p:cNvSpPr txBox="1"/>
          <p:nvPr>
            <p:ph type="title"/>
          </p:nvPr>
        </p:nvSpPr>
        <p:spPr>
          <a:xfrm>
            <a:off x="6998550" y="3818075"/>
            <a:ext cx="200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it" sz="1200">
                <a:latin typeface="Lato"/>
                <a:ea typeface="Lato"/>
                <a:cs typeface="Lato"/>
                <a:sym typeface="Lato"/>
              </a:rPr>
              <a:t>VIDEO DA SEDUTO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311700" y="25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t" sz="2420">
                <a:solidFill>
                  <a:srgbClr val="45818E"/>
                </a:solidFill>
                <a:latin typeface="Lato Black"/>
                <a:ea typeface="Lato Black"/>
                <a:cs typeface="Lato Black"/>
                <a:sym typeface="Lato Black"/>
              </a:rPr>
              <a:t>Cos'è lo storytelling?</a:t>
            </a:r>
            <a:endParaRPr sz="2420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3"/>
          <p:cNvSpPr txBox="1"/>
          <p:nvPr>
            <p:ph type="title"/>
          </p:nvPr>
        </p:nvSpPr>
        <p:spPr>
          <a:xfrm>
            <a:off x="311700" y="1494425"/>
            <a:ext cx="6343500" cy="24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Il </a:t>
            </a:r>
            <a:r>
              <a:rPr b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discorso narrativo 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permette di rendere comprensibile, comunicabile e facilmente memorizzabile il vissuto. Si tratta di un </a:t>
            </a:r>
            <a:r>
              <a:rPr b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processo interattivo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dal momento che il discorso narrativo rende possibili interpretazioni molteplici. </a:t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Attraverso il racconto di storie si cerca di mettere ordine e di dare un senso alle esperienze quotidiane.</a:t>
            </a:r>
            <a:r>
              <a:rPr b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Il vissuto umano prende forma, diviene comunicabile, comprensibile e può essere ricordato</a:t>
            </a: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3"/>
          <p:cNvSpPr/>
          <p:nvPr/>
        </p:nvSpPr>
        <p:spPr>
          <a:xfrm>
            <a:off x="-14625" y="4748600"/>
            <a:ext cx="9158700" cy="394800"/>
          </a:xfrm>
          <a:prstGeom prst="rect">
            <a:avLst/>
          </a:prstGeom>
          <a:solidFill>
            <a:srgbClr val="3341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0" y="4830849"/>
            <a:ext cx="1410350" cy="2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3"/>
          <p:cNvSpPr txBox="1"/>
          <p:nvPr/>
        </p:nvSpPr>
        <p:spPr>
          <a:xfrm>
            <a:off x="4458925" y="4748600"/>
            <a:ext cx="468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Cosa è una storia e a cosa serve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6741425" y="3188975"/>
            <a:ext cx="2402700" cy="15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"/>
          <p:cNvSpPr txBox="1"/>
          <p:nvPr>
            <p:ph type="title"/>
          </p:nvPr>
        </p:nvSpPr>
        <p:spPr>
          <a:xfrm>
            <a:off x="6998550" y="3818075"/>
            <a:ext cx="200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it" sz="1200">
                <a:latin typeface="Lato"/>
                <a:ea typeface="Lato"/>
                <a:cs typeface="Lato"/>
                <a:sym typeface="Lato"/>
              </a:rPr>
              <a:t>VIDEO DA SEDUTO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8" name="Google Shape;12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67850" y="45525"/>
            <a:ext cx="2976150" cy="17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/>
          <p:nvPr>
            <p:ph type="title"/>
          </p:nvPr>
        </p:nvSpPr>
        <p:spPr>
          <a:xfrm>
            <a:off x="311700" y="25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2420">
                <a:solidFill>
                  <a:srgbClr val="45818E"/>
                </a:solidFill>
                <a:latin typeface="Lato Black"/>
                <a:ea typeface="Lato Black"/>
                <a:cs typeface="Lato Black"/>
                <a:sym typeface="Lato Black"/>
              </a:rPr>
              <a:t>Cos'è lo storytelling?</a:t>
            </a:r>
            <a:endParaRPr sz="2420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4"/>
          <p:cNvSpPr txBox="1"/>
          <p:nvPr>
            <p:ph type="title"/>
          </p:nvPr>
        </p:nvSpPr>
        <p:spPr>
          <a:xfrm>
            <a:off x="293825" y="1863125"/>
            <a:ext cx="6343500" cy="1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 sz="15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Il racconto di una storia implica sempre un confronto. Rimanda ad un ricordo, e di conseguenza determina una componente emotiva che caratterizza la storia stessa. Anche perché cerchiamo spontaneamente di dare un significato a ogni atto che viene descritto. </a:t>
            </a:r>
            <a:endParaRPr sz="15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5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it" sz="15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Le storie persuadono: divengono mezzo di condivisione e permettono di dare una interpretazione della realtà anche in forma autobiografica. 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-14625" y="4748600"/>
            <a:ext cx="9158700" cy="394800"/>
          </a:xfrm>
          <a:prstGeom prst="rect">
            <a:avLst/>
          </a:prstGeom>
          <a:solidFill>
            <a:srgbClr val="3341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0" y="4830849"/>
            <a:ext cx="1410350" cy="2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4"/>
          <p:cNvSpPr txBox="1"/>
          <p:nvPr/>
        </p:nvSpPr>
        <p:spPr>
          <a:xfrm>
            <a:off x="4458925" y="4748600"/>
            <a:ext cx="468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Cosa è una storia e a cosa serve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6741425" y="3188975"/>
            <a:ext cx="2402700" cy="15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 txBox="1"/>
          <p:nvPr>
            <p:ph type="title"/>
          </p:nvPr>
        </p:nvSpPr>
        <p:spPr>
          <a:xfrm>
            <a:off x="6998550" y="3818075"/>
            <a:ext cx="200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it" sz="1200">
                <a:latin typeface="Lato"/>
                <a:ea typeface="Lato"/>
                <a:cs typeface="Lato"/>
                <a:sym typeface="Lato"/>
              </a:rPr>
              <a:t>VIDEO DA SEDUTO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 txBox="1"/>
          <p:nvPr>
            <p:ph type="title"/>
          </p:nvPr>
        </p:nvSpPr>
        <p:spPr>
          <a:xfrm>
            <a:off x="311700" y="25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t" sz="2420">
                <a:solidFill>
                  <a:srgbClr val="45818E"/>
                </a:solidFill>
                <a:latin typeface="Lato Black"/>
                <a:ea typeface="Lato Black"/>
                <a:cs typeface="Lato Black"/>
                <a:sym typeface="Lato Black"/>
              </a:rPr>
              <a:t>Gli obiettivi dello storytelling</a:t>
            </a:r>
            <a:endParaRPr sz="2420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>
              <a:solidFill>
                <a:srgbClr val="45818E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45" name="Google Shape;145;p5"/>
          <p:cNvSpPr txBox="1"/>
          <p:nvPr>
            <p:ph type="title"/>
          </p:nvPr>
        </p:nvSpPr>
        <p:spPr>
          <a:xfrm>
            <a:off x="170700" y="726200"/>
            <a:ext cx="69018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Per fare bene storytelling è fondamentale conoscere approfonditamente il target di riferimento, aver studiato i suoi bisogni e desideri ed è costituito da molteplici elementi di vario formato: video, audio, immagini, testi, mappe, infografiche.</a:t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it" sz="16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Lo storytelling di per sé è una tecnica di scrittura neutra, che può però essere orientata a numerosi obiettivi, grazie al suo carattere universale.</a:t>
            </a:r>
            <a:endParaRPr b="1"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50"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-14625" y="4748600"/>
            <a:ext cx="9158700" cy="394800"/>
          </a:xfrm>
          <a:prstGeom prst="rect">
            <a:avLst/>
          </a:prstGeom>
          <a:solidFill>
            <a:srgbClr val="3341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0" y="4830849"/>
            <a:ext cx="1410350" cy="2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5"/>
          <p:cNvSpPr txBox="1"/>
          <p:nvPr/>
        </p:nvSpPr>
        <p:spPr>
          <a:xfrm>
            <a:off x="4458925" y="4748600"/>
            <a:ext cx="4685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Cosa è una storia e a cosa serve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6741425" y="3188975"/>
            <a:ext cx="2402700" cy="15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5"/>
          <p:cNvSpPr txBox="1"/>
          <p:nvPr>
            <p:ph type="title"/>
          </p:nvPr>
        </p:nvSpPr>
        <p:spPr>
          <a:xfrm>
            <a:off x="6998550" y="3818075"/>
            <a:ext cx="200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it" sz="1200">
                <a:latin typeface="Lato"/>
                <a:ea typeface="Lato"/>
                <a:cs typeface="Lato"/>
                <a:sym typeface="Lato"/>
              </a:rPr>
              <a:t>VIDEO DA SEDUTO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 txBox="1"/>
          <p:nvPr>
            <p:ph type="title"/>
          </p:nvPr>
        </p:nvSpPr>
        <p:spPr>
          <a:xfrm>
            <a:off x="311700" y="2598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t" sz="2420">
                <a:solidFill>
                  <a:srgbClr val="45818E"/>
                </a:solidFill>
                <a:latin typeface="Lato Black"/>
                <a:ea typeface="Lato Black"/>
                <a:cs typeface="Lato Black"/>
                <a:sym typeface="Lato Black"/>
              </a:rPr>
              <a:t>Gli obiettivi dello storytelling</a:t>
            </a:r>
            <a:endParaRPr sz="2420">
              <a:solidFill>
                <a:srgbClr val="45818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>
              <a:solidFill>
                <a:srgbClr val="45818E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56" name="Google Shape;156;p6"/>
          <p:cNvSpPr txBox="1"/>
          <p:nvPr>
            <p:ph type="title"/>
          </p:nvPr>
        </p:nvSpPr>
        <p:spPr>
          <a:xfrm>
            <a:off x="466600" y="1438175"/>
            <a:ext cx="6901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Alcuni possibili obiettivi: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commerciali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politici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marketing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pubblicitari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600"/>
              <a:buFont typeface="Lato"/>
              <a:buChar char="●"/>
            </a:pPr>
            <a:r>
              <a:rPr lang="it" sz="16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personal branding</a:t>
            </a:r>
            <a:endParaRPr sz="16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-14625" y="4748600"/>
            <a:ext cx="9158700" cy="394800"/>
          </a:xfrm>
          <a:prstGeom prst="rect">
            <a:avLst/>
          </a:prstGeom>
          <a:solidFill>
            <a:srgbClr val="3341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50" y="4830849"/>
            <a:ext cx="1410350" cy="22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6"/>
          <p:cNvSpPr txBox="1"/>
          <p:nvPr/>
        </p:nvSpPr>
        <p:spPr>
          <a:xfrm>
            <a:off x="4458925" y="4748600"/>
            <a:ext cx="4685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it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Cosa è una storia e a cosa serve</a:t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6741425" y="3188975"/>
            <a:ext cx="2402700" cy="15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6"/>
          <p:cNvSpPr txBox="1"/>
          <p:nvPr>
            <p:ph type="title"/>
          </p:nvPr>
        </p:nvSpPr>
        <p:spPr>
          <a:xfrm>
            <a:off x="6998550" y="3818075"/>
            <a:ext cx="200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it" sz="1200">
                <a:latin typeface="Lato"/>
                <a:ea typeface="Lato"/>
                <a:cs typeface="Lato"/>
                <a:sym typeface="Lato"/>
              </a:rPr>
              <a:t>VIDEO DA SEDUTO</a:t>
            </a:r>
            <a:endParaRPr b="1" sz="1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2" name="Google Shape;16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21777" y="1465022"/>
            <a:ext cx="2506662" cy="185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